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Lato" charset="1" panose="020F0502020204030203"/>
      <p:regular r:id="rId30"/>
    </p:embeddedFont>
    <p:embeddedFont>
      <p:font typeface="Lato Bold" charset="1" panose="020F0502020204030203"/>
      <p:regular r:id="rId31"/>
    </p:embeddedFont>
    <p:embeddedFont>
      <p:font typeface="Lato Italics" charset="1" panose="020F0502020204030203"/>
      <p:regular r:id="rId32"/>
    </p:embeddedFont>
    <p:embeddedFont>
      <p:font typeface="Lato Bold Italics" charset="1" panose="020F0502020204030203"/>
      <p:regular r:id="rId33"/>
    </p:embeddedFont>
    <p:embeddedFont>
      <p:font typeface="Lato Thin" charset="1" panose="020F0502020204030203"/>
      <p:regular r:id="rId34"/>
    </p:embeddedFont>
    <p:embeddedFont>
      <p:font typeface="Lato Thin Italics" charset="1" panose="020F0502020204030203"/>
      <p:regular r:id="rId35"/>
    </p:embeddedFont>
    <p:embeddedFont>
      <p:font typeface="Lato Light" charset="1" panose="020F0502020204030203"/>
      <p:regular r:id="rId36"/>
    </p:embeddedFont>
    <p:embeddedFont>
      <p:font typeface="Lato Light Italics" charset="1" panose="020F0502020204030203"/>
      <p:regular r:id="rId37"/>
    </p:embeddedFont>
    <p:embeddedFont>
      <p:font typeface="Lato Heavy" charset="1" panose="020F0502020204030203"/>
      <p:regular r:id="rId38"/>
    </p:embeddedFont>
    <p:embeddedFont>
      <p:font typeface="Lato Heavy Italics" charset="1" panose="020F05020202040302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66700" y="-130175"/>
            <a:ext cx="5943600" cy="10547350"/>
            <a:chOff x="0" y="0"/>
            <a:chExt cx="1565393" cy="2777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5393" cy="2777903"/>
            </a:xfrm>
            <a:custGeom>
              <a:avLst/>
              <a:gdLst/>
              <a:ahLst/>
              <a:cxnLst/>
              <a:rect r="r" b="b" t="t" l="l"/>
              <a:pathLst>
                <a:path h="2777903" w="1565393">
                  <a:moveTo>
                    <a:pt x="66431" y="0"/>
                  </a:moveTo>
                  <a:lnTo>
                    <a:pt x="1498962" y="0"/>
                  </a:lnTo>
                  <a:cubicBezTo>
                    <a:pt x="1535651" y="0"/>
                    <a:pt x="1565393" y="29742"/>
                    <a:pt x="1565393" y="66431"/>
                  </a:cubicBezTo>
                  <a:lnTo>
                    <a:pt x="1565393" y="2711472"/>
                  </a:lnTo>
                  <a:cubicBezTo>
                    <a:pt x="1565393" y="2729091"/>
                    <a:pt x="1558394" y="2745988"/>
                    <a:pt x="1545935" y="2758446"/>
                  </a:cubicBezTo>
                  <a:cubicBezTo>
                    <a:pt x="1533477" y="2770904"/>
                    <a:pt x="1516580" y="2777903"/>
                    <a:pt x="1498962" y="2777903"/>
                  </a:cubicBezTo>
                  <a:lnTo>
                    <a:pt x="66431" y="2777903"/>
                  </a:lnTo>
                  <a:cubicBezTo>
                    <a:pt x="29742" y="2777903"/>
                    <a:pt x="0" y="2748161"/>
                    <a:pt x="0" y="2711472"/>
                  </a:cubicBezTo>
                  <a:lnTo>
                    <a:pt x="0" y="66431"/>
                  </a:lnTo>
                  <a:cubicBezTo>
                    <a:pt x="0" y="48812"/>
                    <a:pt x="6999" y="31915"/>
                    <a:pt x="19457" y="19457"/>
                  </a:cubicBezTo>
                  <a:cubicBezTo>
                    <a:pt x="31915" y="6999"/>
                    <a:pt x="48812" y="0"/>
                    <a:pt x="664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65393" cy="282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813325" y="1102366"/>
            <a:ext cx="8113963" cy="8082268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320888"/>
            <a:ext cx="5630627" cy="902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45"/>
              </a:lnSpc>
              <a:spcBef>
                <a:spcPct val="0"/>
              </a:spcBef>
            </a:pPr>
            <a:r>
              <a:rPr lang="en-US" sz="5247">
                <a:solidFill>
                  <a:srgbClr val="000000"/>
                </a:solidFill>
                <a:latin typeface="Lato Bold"/>
              </a:rPr>
              <a:t>SOUTENANCE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03229"/>
            <a:ext cx="8784625" cy="127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7"/>
              </a:lnSpc>
              <a:spcBef>
                <a:spcPct val="0"/>
              </a:spcBef>
            </a:pPr>
            <a:r>
              <a:rPr lang="en-US" sz="7505">
                <a:solidFill>
                  <a:srgbClr val="004AAD"/>
                </a:solidFill>
                <a:latin typeface="League Spartan"/>
              </a:rPr>
              <a:t>DELIVECROUS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526387"/>
            <a:ext cx="7654653" cy="172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4"/>
              </a:lnSpc>
            </a:pPr>
            <a:r>
              <a:rPr lang="en-US" sz="2474">
                <a:solidFill>
                  <a:srgbClr val="000000"/>
                </a:solidFill>
                <a:latin typeface="Poppins"/>
              </a:rPr>
              <a:t>Noé DELCROIX</a:t>
            </a:r>
          </a:p>
          <a:p>
            <a:pPr>
              <a:lnSpc>
                <a:spcPts val="3464"/>
              </a:lnSpc>
            </a:pPr>
            <a:r>
              <a:rPr lang="en-US" sz="2474">
                <a:solidFill>
                  <a:srgbClr val="000000"/>
                </a:solidFill>
                <a:latin typeface="Poppins"/>
              </a:rPr>
              <a:t>Cyril DEMAND</a:t>
            </a:r>
          </a:p>
          <a:p>
            <a:pPr>
              <a:lnSpc>
                <a:spcPts val="3464"/>
              </a:lnSpc>
            </a:pPr>
            <a:r>
              <a:rPr lang="en-US" sz="2474">
                <a:solidFill>
                  <a:srgbClr val="000000"/>
                </a:solidFill>
                <a:latin typeface="Poppins"/>
              </a:rPr>
              <a:t>Théo ERNOULD</a:t>
            </a:r>
          </a:p>
          <a:p>
            <a:pPr>
              <a:lnSpc>
                <a:spcPts val="3464"/>
              </a:lnSpc>
              <a:spcBef>
                <a:spcPct val="0"/>
              </a:spcBef>
            </a:pPr>
            <a:r>
              <a:rPr lang="en-US" sz="2474">
                <a:solidFill>
                  <a:srgbClr val="000000"/>
                </a:solidFill>
                <a:latin typeface="Poppins"/>
              </a:rPr>
              <a:t>Alexis BOURDARIAS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691" y="9639158"/>
            <a:ext cx="2280186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000000"/>
                </a:solidFill>
                <a:latin typeface="Lato"/>
              </a:rPr>
              <a:t>16/10/2023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77113" y="9639158"/>
            <a:ext cx="500351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Lato Bold"/>
              </a:rPr>
              <a:t>1/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42939" y="268889"/>
            <a:ext cx="5013185" cy="1519622"/>
          </a:xfrm>
          <a:custGeom>
            <a:avLst/>
            <a:gdLst/>
            <a:ahLst/>
            <a:cxnLst/>
            <a:rect r="r" b="b" t="t" l="l"/>
            <a:pathLst>
              <a:path h="1519622" w="5013185">
                <a:moveTo>
                  <a:pt x="0" y="0"/>
                </a:moveTo>
                <a:lnTo>
                  <a:pt x="5013185" y="0"/>
                </a:lnTo>
                <a:lnTo>
                  <a:pt x="5013185" y="1519622"/>
                </a:lnTo>
                <a:lnTo>
                  <a:pt x="0" y="1519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43011" y="0"/>
            <a:ext cx="12404015" cy="1585655"/>
            <a:chOff x="0" y="0"/>
            <a:chExt cx="16538686" cy="211420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942475" y="-76200"/>
              <a:ext cx="8653737" cy="896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4"/>
                </a:lnSpc>
                <a:spcBef>
                  <a:spcPct val="0"/>
                </a:spcBef>
              </a:pPr>
              <a:r>
                <a:rPr lang="en-US" sz="4053">
                  <a:solidFill>
                    <a:srgbClr val="000000"/>
                  </a:solidFill>
                  <a:latin typeface="Lato Bold"/>
                </a:rPr>
                <a:t>ARCHITECTURE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14628"/>
              <a:ext cx="16538686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</a:rPr>
                <a:t>BACK END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57053" y="2085561"/>
            <a:ext cx="10867306" cy="96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6"/>
              </a:lnSpc>
              <a:spcBef>
                <a:spcPct val="0"/>
              </a:spcBef>
            </a:pPr>
            <a:r>
              <a:rPr lang="en-US" sz="5583">
                <a:solidFill>
                  <a:srgbClr val="004AAD"/>
                </a:solidFill>
                <a:latin typeface="Lato Bold"/>
              </a:rPr>
              <a:t>ENDPOINTS API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316" y="3694347"/>
            <a:ext cx="1520126" cy="68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  <a:spcBef>
                <a:spcPct val="0"/>
              </a:spcBef>
            </a:pPr>
            <a:r>
              <a:rPr lang="en-US" sz="3977">
                <a:solidFill>
                  <a:srgbClr val="000000"/>
                </a:solidFill>
                <a:latin typeface="Lato Bold"/>
              </a:rPr>
              <a:t>/API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77825" y="3694347"/>
            <a:ext cx="3456310" cy="68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  <a:spcBef>
                <a:spcPct val="0"/>
              </a:spcBef>
            </a:pPr>
            <a:r>
              <a:rPr lang="en-US" sz="3977">
                <a:solidFill>
                  <a:srgbClr val="000000"/>
                </a:solidFill>
                <a:latin typeface="Lato Bold"/>
              </a:rPr>
              <a:t>/API/DISHES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56184" y="3694347"/>
            <a:ext cx="3456310" cy="68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  <a:spcBef>
                <a:spcPct val="0"/>
              </a:spcBef>
            </a:pPr>
            <a:r>
              <a:rPr lang="en-US" sz="3977">
                <a:solidFill>
                  <a:srgbClr val="000000"/>
                </a:solidFill>
                <a:latin typeface="Lato Bold"/>
              </a:rPr>
              <a:t>/API/ORDERS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14031" y="3694347"/>
            <a:ext cx="3456310" cy="68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  <a:spcBef>
                <a:spcPct val="0"/>
              </a:spcBef>
            </a:pPr>
            <a:r>
              <a:rPr lang="en-US" sz="3977">
                <a:solidFill>
                  <a:srgbClr val="000000"/>
                </a:solidFill>
                <a:latin typeface="Lato Bold"/>
              </a:rPr>
              <a:t>/API/USERS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96698" y="4626681"/>
            <a:ext cx="7227661" cy="463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GET /?{filtres}</a:t>
            </a:r>
          </a:p>
          <a:p>
            <a:pPr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POST</a:t>
            </a:r>
          </a:p>
          <a:p>
            <a:pPr>
              <a:lnSpc>
                <a:spcPts val="4588"/>
              </a:lnSpc>
            </a:pPr>
            <a:r>
              <a:rPr lang="en-US" sz="3277" u="sng">
                <a:solidFill>
                  <a:srgbClr val="FF6C37"/>
                </a:solidFill>
                <a:latin typeface="Lato Bold"/>
              </a:rPr>
              <a:t>DELETE /{id}</a:t>
            </a:r>
          </a:p>
          <a:p>
            <a:pPr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GET /{id}</a:t>
            </a:r>
          </a:p>
          <a:p>
            <a:pPr>
              <a:lnSpc>
                <a:spcPts val="4588"/>
              </a:lnSpc>
            </a:pPr>
            <a:r>
              <a:rPr lang="en-US" sz="3277" u="sng">
                <a:solidFill>
                  <a:srgbClr val="FF6C37"/>
                </a:solidFill>
                <a:latin typeface="Lato Bold"/>
              </a:rPr>
              <a:t>PATCH /{id}</a:t>
            </a:r>
          </a:p>
          <a:p>
            <a:pPr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GET /diets</a:t>
            </a:r>
          </a:p>
          <a:p>
            <a:pPr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GET /tags</a:t>
            </a:r>
          </a:p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277">
                <a:solidFill>
                  <a:srgbClr val="000000"/>
                </a:solidFill>
                <a:latin typeface="Lato"/>
              </a:rPr>
              <a:t>GET /sortingMethods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316" y="4537428"/>
            <a:ext cx="3978238" cy="114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GET</a:t>
            </a:r>
          </a:p>
          <a:p>
            <a:pPr algn="just">
              <a:lnSpc>
                <a:spcPts val="4588"/>
              </a:lnSpc>
              <a:spcBef>
                <a:spcPct val="0"/>
              </a:spcBef>
            </a:pPr>
            <a:r>
              <a:rPr lang="en-US" sz="3277">
                <a:solidFill>
                  <a:srgbClr val="000000"/>
                </a:solidFill>
                <a:latin typeface="Lato"/>
              </a:rPr>
              <a:t>GET /sortingOrders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2939" y="4408705"/>
            <a:ext cx="5881306" cy="637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POST    /login</a:t>
            </a:r>
          </a:p>
          <a:p>
            <a:pPr algn="just"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POST   /register</a:t>
            </a:r>
          </a:p>
          <a:p>
            <a:pPr algn="just">
              <a:lnSpc>
                <a:spcPts val="4588"/>
              </a:lnSpc>
            </a:pPr>
            <a:r>
              <a:rPr lang="en-US" sz="3277">
                <a:solidFill>
                  <a:srgbClr val="FF6C37"/>
                </a:solidFill>
                <a:latin typeface="Lato Bold"/>
              </a:rPr>
              <a:t>GET    /info</a:t>
            </a:r>
          </a:p>
          <a:p>
            <a:pPr algn="just">
              <a:lnSpc>
                <a:spcPts val="4588"/>
              </a:lnSpc>
            </a:pPr>
            <a:r>
              <a:rPr lang="en-US" sz="3277">
                <a:solidFill>
                  <a:srgbClr val="FF6C37"/>
                </a:solidFill>
                <a:latin typeface="Lato Bold"/>
              </a:rPr>
              <a:t>POST /logout</a:t>
            </a:r>
          </a:p>
          <a:p>
            <a:pPr algn="just"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GET     /resetPasswordMail</a:t>
            </a:r>
          </a:p>
          <a:p>
            <a:pPr algn="just"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GET     /resetPassword?token</a:t>
            </a:r>
          </a:p>
          <a:p>
            <a:pPr algn="just">
              <a:lnSpc>
                <a:spcPts val="4588"/>
              </a:lnSpc>
            </a:pPr>
            <a:r>
              <a:rPr lang="en-US" sz="3277">
                <a:solidFill>
                  <a:srgbClr val="FF6C37"/>
                </a:solidFill>
                <a:latin typeface="Lato Bold"/>
              </a:rPr>
              <a:t>GET/resetPasswordAuthentificated</a:t>
            </a:r>
          </a:p>
          <a:p>
            <a:pPr algn="just"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GET    /resetTokenValid</a:t>
            </a:r>
          </a:p>
          <a:p>
            <a:pPr algn="just"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POST /verifyPassword</a:t>
            </a:r>
          </a:p>
          <a:p>
            <a:pPr algn="just">
              <a:lnSpc>
                <a:spcPts val="458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056184" y="4626681"/>
            <a:ext cx="4094667" cy="40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8"/>
              </a:lnSpc>
            </a:pPr>
            <a:r>
              <a:rPr lang="en-US" sz="3277">
                <a:solidFill>
                  <a:srgbClr val="FF6C37"/>
                </a:solidFill>
                <a:latin typeface="Lato Bold"/>
              </a:rPr>
              <a:t>GET /?{tri}</a:t>
            </a:r>
          </a:p>
          <a:p>
            <a:pPr>
              <a:lnSpc>
                <a:spcPts val="4588"/>
              </a:lnSpc>
            </a:pPr>
            <a:r>
              <a:rPr lang="en-US" sz="3277">
                <a:solidFill>
                  <a:srgbClr val="FF6C37"/>
                </a:solidFill>
                <a:latin typeface="Lato Bold"/>
              </a:rPr>
              <a:t>POST</a:t>
            </a:r>
          </a:p>
          <a:p>
            <a:pPr>
              <a:lnSpc>
                <a:spcPts val="4588"/>
              </a:lnSpc>
            </a:pPr>
            <a:r>
              <a:rPr lang="en-US" sz="3277">
                <a:solidFill>
                  <a:srgbClr val="FF6C37"/>
                </a:solidFill>
                <a:latin typeface="Lato Bold"/>
              </a:rPr>
              <a:t>GET /{id}</a:t>
            </a:r>
          </a:p>
          <a:p>
            <a:pPr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Lato"/>
              </a:rPr>
              <a:t>GET /sortingMethods</a:t>
            </a:r>
          </a:p>
          <a:p>
            <a:pPr>
              <a:lnSpc>
                <a:spcPts val="4588"/>
              </a:lnSpc>
            </a:pPr>
          </a:p>
          <a:p>
            <a:pPr>
              <a:lnSpc>
                <a:spcPts val="4588"/>
              </a:lnSpc>
            </a:pPr>
          </a:p>
          <a:p>
            <a:pPr>
              <a:lnSpc>
                <a:spcPts val="458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5670" y="9479695"/>
            <a:ext cx="5840310" cy="80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7"/>
              </a:lnSpc>
            </a:pPr>
            <a:r>
              <a:rPr lang="en-US" sz="2341" u="sng">
                <a:solidFill>
                  <a:srgbClr val="FF6C37"/>
                </a:solidFill>
                <a:latin typeface="Lato Bold Italics"/>
              </a:rPr>
              <a:t>Nécessite les permissions d’administrateur</a:t>
            </a:r>
          </a:p>
          <a:p>
            <a:pPr>
              <a:lnSpc>
                <a:spcPts val="3277"/>
              </a:lnSpc>
              <a:spcBef>
                <a:spcPct val="0"/>
              </a:spcBef>
            </a:pPr>
            <a:r>
              <a:rPr lang="en-US" sz="2341">
                <a:solidFill>
                  <a:srgbClr val="FF6C37"/>
                </a:solidFill>
                <a:latin typeface="Lato Bold Italics"/>
              </a:rPr>
              <a:t>L’utilisateur doit être connecté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77113" y="9639158"/>
            <a:ext cx="500351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Lato Bold"/>
              </a:rPr>
              <a:t>1/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4084555" y="3666543"/>
            <a:ext cx="0" cy="5591757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7806269" y="3633743"/>
            <a:ext cx="0" cy="4903807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2314031" y="3786143"/>
            <a:ext cx="19050" cy="6366166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7538411" y="9639158"/>
            <a:ext cx="639053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7ED957"/>
                </a:solidFill>
                <a:latin typeface="Lato Bold"/>
              </a:rPr>
              <a:t>10/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3761" y="1778817"/>
            <a:ext cx="9863648" cy="7405323"/>
          </a:xfrm>
          <a:custGeom>
            <a:avLst/>
            <a:gdLst/>
            <a:ahLst/>
            <a:cxnLst/>
            <a:rect r="r" b="b" t="t" l="l"/>
            <a:pathLst>
              <a:path h="7405323" w="9863648">
                <a:moveTo>
                  <a:pt x="0" y="0"/>
                </a:moveTo>
                <a:lnTo>
                  <a:pt x="9863648" y="0"/>
                </a:lnTo>
                <a:lnTo>
                  <a:pt x="9863648" y="7405323"/>
                </a:lnTo>
                <a:lnTo>
                  <a:pt x="0" y="7405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68090" y="1510679"/>
            <a:ext cx="5107116" cy="3393761"/>
          </a:xfrm>
          <a:custGeom>
            <a:avLst/>
            <a:gdLst/>
            <a:ahLst/>
            <a:cxnLst/>
            <a:rect r="r" b="b" t="t" l="l"/>
            <a:pathLst>
              <a:path h="3393761" w="5107116">
                <a:moveTo>
                  <a:pt x="0" y="0"/>
                </a:moveTo>
                <a:lnTo>
                  <a:pt x="5107116" y="0"/>
                </a:lnTo>
                <a:lnTo>
                  <a:pt x="5107116" y="3393761"/>
                </a:lnTo>
                <a:lnTo>
                  <a:pt x="0" y="3393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34320" y="5009215"/>
            <a:ext cx="3347924" cy="4687093"/>
          </a:xfrm>
          <a:custGeom>
            <a:avLst/>
            <a:gdLst/>
            <a:ahLst/>
            <a:cxnLst/>
            <a:rect r="r" b="b" t="t" l="l"/>
            <a:pathLst>
              <a:path h="4687093" w="3347924">
                <a:moveTo>
                  <a:pt x="0" y="0"/>
                </a:moveTo>
                <a:lnTo>
                  <a:pt x="3347924" y="0"/>
                </a:lnTo>
                <a:lnTo>
                  <a:pt x="3347924" y="4687093"/>
                </a:lnTo>
                <a:lnTo>
                  <a:pt x="0" y="4687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41993" y="84754"/>
            <a:ext cx="12404015" cy="1585655"/>
            <a:chOff x="0" y="0"/>
            <a:chExt cx="16538686" cy="21142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942475" y="-76200"/>
              <a:ext cx="8653737" cy="896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4"/>
                </a:lnSpc>
                <a:spcBef>
                  <a:spcPct val="0"/>
                </a:spcBef>
              </a:pPr>
              <a:r>
                <a:rPr lang="en-US" sz="4053">
                  <a:solidFill>
                    <a:srgbClr val="000000"/>
                  </a:solidFill>
                  <a:latin typeface="Lato Bold"/>
                </a:rPr>
                <a:t>ARCHITECTURE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14628"/>
              <a:ext cx="16538686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</a:rPr>
                <a:t>FRONTED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538411" y="9639158"/>
            <a:ext cx="639053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000000"/>
                </a:solidFill>
                <a:latin typeface="Lato Bold"/>
              </a:rPr>
              <a:t>11/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97841" y="2173979"/>
            <a:ext cx="2471589" cy="2461935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457342" y="7573730"/>
            <a:ext cx="2504794" cy="2495010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457342" y="4895728"/>
            <a:ext cx="2528761" cy="2518883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53923" y="4944847"/>
            <a:ext cx="2515507" cy="2505681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907841" y="9240220"/>
            <a:ext cx="4053826" cy="3086100"/>
            <a:chOff x="0" y="0"/>
            <a:chExt cx="1067674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767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7674">
                  <a:moveTo>
                    <a:pt x="533837" y="0"/>
                  </a:moveTo>
                  <a:cubicBezTo>
                    <a:pt x="239007" y="0"/>
                    <a:pt x="0" y="181951"/>
                    <a:pt x="0" y="406400"/>
                  </a:cubicBezTo>
                  <a:cubicBezTo>
                    <a:pt x="0" y="630849"/>
                    <a:pt x="239007" y="812800"/>
                    <a:pt x="533837" y="812800"/>
                  </a:cubicBezTo>
                  <a:cubicBezTo>
                    <a:pt x="828667" y="812800"/>
                    <a:pt x="1067674" y="630849"/>
                    <a:pt x="1067674" y="406400"/>
                  </a:cubicBezTo>
                  <a:cubicBezTo>
                    <a:pt x="1067674" y="181951"/>
                    <a:pt x="828667" y="0"/>
                    <a:pt x="5338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91527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72228" y="-2293069"/>
            <a:ext cx="4053826" cy="3086100"/>
            <a:chOff x="0" y="0"/>
            <a:chExt cx="1067674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767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7674">
                  <a:moveTo>
                    <a:pt x="533837" y="0"/>
                  </a:moveTo>
                  <a:cubicBezTo>
                    <a:pt x="239007" y="0"/>
                    <a:pt x="0" y="181951"/>
                    <a:pt x="0" y="406400"/>
                  </a:cubicBezTo>
                  <a:cubicBezTo>
                    <a:pt x="0" y="630849"/>
                    <a:pt x="239007" y="812800"/>
                    <a:pt x="533837" y="812800"/>
                  </a:cubicBezTo>
                  <a:cubicBezTo>
                    <a:pt x="828667" y="812800"/>
                    <a:pt x="1067674" y="630849"/>
                    <a:pt x="1067674" y="406400"/>
                  </a:cubicBezTo>
                  <a:cubicBezTo>
                    <a:pt x="1067674" y="181951"/>
                    <a:pt x="828667" y="0"/>
                    <a:pt x="5338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91527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4415937" y="2193977"/>
            <a:ext cx="2587604" cy="2577496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12908" y="7564828"/>
            <a:ext cx="2597538" cy="2587392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264326" y="8419055"/>
            <a:ext cx="4590782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Création de components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68595" y="1493965"/>
            <a:ext cx="5190458" cy="68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  <a:spcBef>
                <a:spcPct val="0"/>
              </a:spcBef>
            </a:pPr>
            <a:r>
              <a:rPr lang="en-US" sz="3977">
                <a:solidFill>
                  <a:srgbClr val="000000"/>
                </a:solidFill>
                <a:latin typeface="Lato Bold"/>
              </a:rPr>
              <a:t>ÉQUIPE BACK-END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94449" y="1493965"/>
            <a:ext cx="5190458" cy="68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  <a:spcBef>
                <a:spcPct val="0"/>
              </a:spcBef>
            </a:pPr>
            <a:r>
              <a:rPr lang="en-US" sz="3977">
                <a:solidFill>
                  <a:srgbClr val="000000"/>
                </a:solidFill>
                <a:latin typeface="Lato Bold"/>
              </a:rPr>
              <a:t>ÉQUIPE FRONT-END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37147" y="8838040"/>
            <a:ext cx="4590782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CSS Responsive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06690" y="3080545"/>
            <a:ext cx="4590782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Implémentation de Tailwind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47096" y="5627778"/>
            <a:ext cx="4773000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Implémentation de l’architecture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47096" y="2625464"/>
            <a:ext cx="4590782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Envoi de mail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47096" y="3170519"/>
            <a:ext cx="4590782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Réinialisation de mot de passe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06690" y="5460026"/>
            <a:ext cx="3779263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Implémentation de Rédux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06690" y="5920742"/>
            <a:ext cx="3779263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Réalisation de Dockerfile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3513423" y="8424931"/>
            <a:ext cx="3640999" cy="867186"/>
            <a:chOff x="0" y="0"/>
            <a:chExt cx="4854665" cy="1156248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66675"/>
              <a:ext cx="4854665" cy="514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76"/>
                </a:lnSpc>
                <a:spcBef>
                  <a:spcPct val="0"/>
                </a:spcBef>
              </a:pPr>
              <a:r>
                <a:rPr lang="en-US" sz="2269">
                  <a:solidFill>
                    <a:srgbClr val="000000"/>
                  </a:solidFill>
                  <a:latin typeface="Poppins"/>
                </a:rPr>
                <a:t>Réalisation de Dockerfile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642232"/>
              <a:ext cx="4854665" cy="514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76"/>
                </a:lnSpc>
                <a:spcBef>
                  <a:spcPct val="0"/>
                </a:spcBef>
              </a:pPr>
              <a:r>
                <a:rPr lang="en-US" sz="2269">
                  <a:solidFill>
                    <a:srgbClr val="000000"/>
                  </a:solidFill>
                  <a:latin typeface="Poppins"/>
                </a:rPr>
                <a:t>Résolution conflit maven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206690" y="6380072"/>
            <a:ext cx="3779263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Tech lead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677113" y="9639158"/>
            <a:ext cx="500351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Lato Bold"/>
              </a:rPr>
              <a:t>1/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06690" y="3595999"/>
            <a:ext cx="4590782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Création de components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547096" y="6202162"/>
            <a:ext cx="3779263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Tech lead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380243" y="187987"/>
            <a:ext cx="9070922" cy="96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6"/>
              </a:lnSpc>
              <a:spcBef>
                <a:spcPct val="0"/>
              </a:spcBef>
            </a:pPr>
            <a:r>
              <a:rPr lang="en-US" sz="5583">
                <a:solidFill>
                  <a:srgbClr val="004AAD"/>
                </a:solidFill>
                <a:latin typeface="Lato Bold"/>
              </a:rPr>
              <a:t>RÉPARTITION DES TÂCHES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568433" y="3715575"/>
            <a:ext cx="4590782" cy="4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Documentation sur Postman</a:t>
            </a:r>
          </a:p>
        </p:txBody>
      </p:sp>
      <p:sp>
        <p:nvSpPr>
          <p:cNvPr name="AutoShape 46" id="46"/>
          <p:cNvSpPr/>
          <p:nvPr/>
        </p:nvSpPr>
        <p:spPr>
          <a:xfrm flipH="true">
            <a:off x="8934754" y="1584755"/>
            <a:ext cx="0" cy="690097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47" id="47"/>
          <p:cNvSpPr txBox="true"/>
          <p:nvPr/>
        </p:nvSpPr>
        <p:spPr>
          <a:xfrm rot="0">
            <a:off x="17538411" y="9639158"/>
            <a:ext cx="639053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CB6CE6"/>
                </a:solidFill>
                <a:latin typeface="Lato Bold"/>
              </a:rPr>
              <a:t>12/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55272" y="-896443"/>
            <a:ext cx="1378419" cy="12079887"/>
            <a:chOff x="0" y="0"/>
            <a:chExt cx="363040" cy="3181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040" cy="3181534"/>
            </a:xfrm>
            <a:custGeom>
              <a:avLst/>
              <a:gdLst/>
              <a:ahLst/>
              <a:cxnLst/>
              <a:rect r="r" b="b" t="t" l="l"/>
              <a:pathLst>
                <a:path h="3181534" w="363040">
                  <a:moveTo>
                    <a:pt x="181520" y="0"/>
                  </a:moveTo>
                  <a:lnTo>
                    <a:pt x="181520" y="0"/>
                  </a:lnTo>
                  <a:cubicBezTo>
                    <a:pt x="281771" y="0"/>
                    <a:pt x="363040" y="81269"/>
                    <a:pt x="363040" y="181520"/>
                  </a:cubicBezTo>
                  <a:lnTo>
                    <a:pt x="363040" y="3000014"/>
                  </a:lnTo>
                  <a:cubicBezTo>
                    <a:pt x="363040" y="3100265"/>
                    <a:pt x="281771" y="3181534"/>
                    <a:pt x="181520" y="3181534"/>
                  </a:cubicBezTo>
                  <a:lnTo>
                    <a:pt x="181520" y="3181534"/>
                  </a:lnTo>
                  <a:cubicBezTo>
                    <a:pt x="81269" y="3181534"/>
                    <a:pt x="0" y="3100265"/>
                    <a:pt x="0" y="3000014"/>
                  </a:cubicBezTo>
                  <a:lnTo>
                    <a:pt x="0" y="181520"/>
                  </a:lnTo>
                  <a:cubicBezTo>
                    <a:pt x="0" y="81269"/>
                    <a:pt x="81269" y="0"/>
                    <a:pt x="1815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3040" cy="322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331169" y="5040823"/>
            <a:ext cx="4182953" cy="4320154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3736" t="0" r="-373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837425" y="926023"/>
            <a:ext cx="4182953" cy="4320154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0" t="-4868" r="0" b="-486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505147" y="9258300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5883368"/>
            <a:ext cx="10260420" cy="131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5"/>
              </a:lnSpc>
              <a:spcBef>
                <a:spcPct val="0"/>
              </a:spcBef>
            </a:pPr>
            <a:r>
              <a:rPr lang="en-US" sz="7753">
                <a:solidFill>
                  <a:srgbClr val="004AAD"/>
                </a:solidFill>
                <a:latin typeface="League Spartan"/>
              </a:rPr>
              <a:t>DÉMONSTRATION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14122" y="9639158"/>
            <a:ext cx="663342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000000"/>
                </a:solidFill>
                <a:latin typeface="Lato Bold"/>
              </a:rPr>
              <a:t>13/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55272" y="-896443"/>
            <a:ext cx="1378419" cy="12079887"/>
            <a:chOff x="0" y="0"/>
            <a:chExt cx="363040" cy="3181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040" cy="3181534"/>
            </a:xfrm>
            <a:custGeom>
              <a:avLst/>
              <a:gdLst/>
              <a:ahLst/>
              <a:cxnLst/>
              <a:rect r="r" b="b" t="t" l="l"/>
              <a:pathLst>
                <a:path h="3181534" w="363040">
                  <a:moveTo>
                    <a:pt x="181520" y="0"/>
                  </a:moveTo>
                  <a:lnTo>
                    <a:pt x="181520" y="0"/>
                  </a:lnTo>
                  <a:cubicBezTo>
                    <a:pt x="281771" y="0"/>
                    <a:pt x="363040" y="81269"/>
                    <a:pt x="363040" y="181520"/>
                  </a:cubicBezTo>
                  <a:lnTo>
                    <a:pt x="363040" y="3000014"/>
                  </a:lnTo>
                  <a:cubicBezTo>
                    <a:pt x="363040" y="3100265"/>
                    <a:pt x="281771" y="3181534"/>
                    <a:pt x="181520" y="3181534"/>
                  </a:cubicBezTo>
                  <a:lnTo>
                    <a:pt x="181520" y="3181534"/>
                  </a:lnTo>
                  <a:cubicBezTo>
                    <a:pt x="81269" y="3181534"/>
                    <a:pt x="0" y="3100265"/>
                    <a:pt x="0" y="3000014"/>
                  </a:cubicBezTo>
                  <a:lnTo>
                    <a:pt x="0" y="181520"/>
                  </a:lnTo>
                  <a:cubicBezTo>
                    <a:pt x="0" y="81269"/>
                    <a:pt x="81269" y="0"/>
                    <a:pt x="1815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3040" cy="322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05147" y="925830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5861" y="461375"/>
            <a:ext cx="5849287" cy="102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35"/>
              </a:lnSpc>
              <a:spcBef>
                <a:spcPct val="0"/>
              </a:spcBef>
            </a:pPr>
            <a:r>
              <a:rPr lang="en-US" sz="5953">
                <a:solidFill>
                  <a:srgbClr val="004AAD"/>
                </a:solidFill>
                <a:latin typeface="League Spartan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4980" y="6540862"/>
            <a:ext cx="7493218" cy="250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0808" indent="-380404" lvl="1">
              <a:lnSpc>
                <a:spcPts val="4933"/>
              </a:lnSpc>
              <a:buFont typeface="Arial"/>
              <a:buChar char="•"/>
            </a:pPr>
            <a:r>
              <a:rPr lang="en-US" sz="3523">
                <a:solidFill>
                  <a:srgbClr val="000000"/>
                </a:solidFill>
                <a:latin typeface="Poppins"/>
              </a:rPr>
              <a:t>Chiffrage des mots de passe dans base de donnée</a:t>
            </a:r>
          </a:p>
          <a:p>
            <a:pPr marL="760808" indent="-380404" lvl="1">
              <a:lnSpc>
                <a:spcPts val="4933"/>
              </a:lnSpc>
              <a:buFont typeface="Arial"/>
              <a:buChar char="•"/>
            </a:pPr>
            <a:r>
              <a:rPr lang="en-US" sz="3523">
                <a:solidFill>
                  <a:srgbClr val="000000"/>
                </a:solidFill>
                <a:latin typeface="Poppins"/>
              </a:rPr>
              <a:t>Pages d’administrations</a:t>
            </a:r>
          </a:p>
          <a:p>
            <a:pPr marL="760808" indent="-380404" lvl="1">
              <a:lnSpc>
                <a:spcPts val="4933"/>
              </a:lnSpc>
              <a:buFont typeface="Arial"/>
              <a:buChar char="•"/>
            </a:pPr>
            <a:r>
              <a:rPr lang="en-US" sz="3523">
                <a:solidFill>
                  <a:srgbClr val="000000"/>
                </a:solidFill>
                <a:latin typeface="Poppins"/>
              </a:rPr>
              <a:t>Gestion du cache Redux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4980" y="5418328"/>
            <a:ext cx="7996008" cy="80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8"/>
              </a:lnSpc>
              <a:spcBef>
                <a:spcPct val="0"/>
              </a:spcBef>
            </a:pPr>
            <a:r>
              <a:rPr lang="en-US" sz="4677">
                <a:solidFill>
                  <a:srgbClr val="000000"/>
                </a:solidFill>
                <a:latin typeface="Lato Bold"/>
              </a:rPr>
              <a:t>PISTES D’AMÉLIORATION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4980" y="2325751"/>
            <a:ext cx="7996008" cy="80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8"/>
              </a:lnSpc>
              <a:spcBef>
                <a:spcPct val="0"/>
              </a:spcBef>
            </a:pPr>
            <a:r>
              <a:rPr lang="en-US" sz="4677">
                <a:solidFill>
                  <a:srgbClr val="000000"/>
                </a:solidFill>
                <a:latin typeface="Lato Bold"/>
              </a:rPr>
              <a:t>PROBLÈMES RENCONTRÉS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8917" y="3309025"/>
            <a:ext cx="10974904" cy="126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0808" indent="-380404" lvl="1">
              <a:lnSpc>
                <a:spcPts val="4933"/>
              </a:lnSpc>
              <a:buFont typeface="Arial"/>
              <a:buChar char="•"/>
            </a:pPr>
            <a:r>
              <a:rPr lang="en-US" sz="3523">
                <a:solidFill>
                  <a:srgbClr val="000000"/>
                </a:solidFill>
                <a:latin typeface="Poppins"/>
              </a:rPr>
              <a:t>Différences de niveaux et de compétences dans l’équipe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38411" y="9639158"/>
            <a:ext cx="639053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CB6CE6"/>
                </a:solidFill>
                <a:latin typeface="Lato Bold"/>
              </a:rPr>
              <a:t>14/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34811"/>
            <a:ext cx="18288000" cy="3617379"/>
            <a:chOff x="0" y="0"/>
            <a:chExt cx="4816593" cy="9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52725"/>
            </a:xfrm>
            <a:custGeom>
              <a:avLst/>
              <a:gdLst/>
              <a:ahLst/>
              <a:cxnLst/>
              <a:rect r="r" b="b" t="t" l="l"/>
              <a:pathLst>
                <a:path h="9527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52725"/>
                  </a:lnTo>
                  <a:lnTo>
                    <a:pt x="0" y="952725"/>
                  </a:ln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00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08157" y="4574931"/>
            <a:ext cx="12271686" cy="102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>
                <a:solidFill>
                  <a:srgbClr val="004AAD"/>
                </a:solidFill>
                <a:latin typeface="League Spartan"/>
              </a:rPr>
              <a:t>MERCI DE VOTRE ÉCOUTE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62288" y="5784470"/>
            <a:ext cx="7363424" cy="61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9"/>
              </a:lnSpc>
              <a:spcBef>
                <a:spcPct val="0"/>
              </a:spcBef>
            </a:pPr>
            <a:r>
              <a:rPr lang="en-US" sz="3592">
                <a:solidFill>
                  <a:srgbClr val="000000"/>
                </a:solidFill>
                <a:latin typeface="League Spartan"/>
              </a:rPr>
              <a:t>DES QUESTIONS 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17550" y="-130175"/>
            <a:ext cx="13627100" cy="10547350"/>
            <a:chOff x="0" y="0"/>
            <a:chExt cx="3589030" cy="2777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9031" cy="2777903"/>
            </a:xfrm>
            <a:custGeom>
              <a:avLst/>
              <a:gdLst/>
              <a:ahLst/>
              <a:cxnLst/>
              <a:rect r="r" b="b" t="t" l="l"/>
              <a:pathLst>
                <a:path h="2777903" w="3589031">
                  <a:moveTo>
                    <a:pt x="28974" y="0"/>
                  </a:moveTo>
                  <a:lnTo>
                    <a:pt x="3560056" y="0"/>
                  </a:lnTo>
                  <a:cubicBezTo>
                    <a:pt x="3576058" y="0"/>
                    <a:pt x="3589031" y="12972"/>
                    <a:pt x="3589031" y="28974"/>
                  </a:cubicBezTo>
                  <a:lnTo>
                    <a:pt x="3589031" y="2748929"/>
                  </a:lnTo>
                  <a:cubicBezTo>
                    <a:pt x="3589031" y="2764931"/>
                    <a:pt x="3576058" y="2777903"/>
                    <a:pt x="3560056" y="2777903"/>
                  </a:cubicBezTo>
                  <a:lnTo>
                    <a:pt x="28974" y="2777903"/>
                  </a:lnTo>
                  <a:cubicBezTo>
                    <a:pt x="12972" y="2777903"/>
                    <a:pt x="0" y="2764931"/>
                    <a:pt x="0" y="2748929"/>
                  </a:cubicBezTo>
                  <a:lnTo>
                    <a:pt x="0" y="28974"/>
                  </a:lnTo>
                  <a:cubicBezTo>
                    <a:pt x="0" y="12972"/>
                    <a:pt x="12972" y="0"/>
                    <a:pt x="289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89030" cy="282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55125" y="883193"/>
            <a:ext cx="7512203" cy="8520614"/>
          </a:xfrm>
          <a:custGeom>
            <a:avLst/>
            <a:gdLst/>
            <a:ahLst/>
            <a:cxnLst/>
            <a:rect r="r" b="b" t="t" l="l"/>
            <a:pathLst>
              <a:path h="8520614" w="7512203">
                <a:moveTo>
                  <a:pt x="0" y="0"/>
                </a:moveTo>
                <a:lnTo>
                  <a:pt x="7512203" y="0"/>
                </a:lnTo>
                <a:lnTo>
                  <a:pt x="7512203" y="8520614"/>
                </a:lnTo>
                <a:lnTo>
                  <a:pt x="0" y="8520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37282"/>
            <a:ext cx="5367074" cy="70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FFFFFF"/>
                </a:solidFill>
                <a:latin typeface="League Spartan"/>
              </a:rPr>
              <a:t>SOMMAIRE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7281" y="3542451"/>
            <a:ext cx="8377919" cy="463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0740" indent="-470370" lvl="1">
              <a:lnSpc>
                <a:spcPts val="6100"/>
              </a:lnSpc>
              <a:buFont typeface="Arial"/>
              <a:buChar char="•"/>
            </a:pPr>
            <a:r>
              <a:rPr lang="en-US" sz="4357">
                <a:solidFill>
                  <a:srgbClr val="FFFFFF"/>
                </a:solidFill>
                <a:latin typeface="Poppins"/>
              </a:rPr>
              <a:t>Présentation de l’équipe</a:t>
            </a:r>
          </a:p>
          <a:p>
            <a:pPr marL="940740" indent="-470370" lvl="1">
              <a:lnSpc>
                <a:spcPts val="6100"/>
              </a:lnSpc>
              <a:buFont typeface="Arial"/>
              <a:buChar char="•"/>
            </a:pPr>
            <a:r>
              <a:rPr lang="en-US" sz="4357">
                <a:solidFill>
                  <a:srgbClr val="FFFFFF"/>
                </a:solidFill>
                <a:latin typeface="Poppins"/>
              </a:rPr>
              <a:t>Technologies utilisées</a:t>
            </a:r>
          </a:p>
          <a:p>
            <a:pPr marL="940740" indent="-470370" lvl="1">
              <a:lnSpc>
                <a:spcPts val="6100"/>
              </a:lnSpc>
              <a:buFont typeface="Arial"/>
              <a:buChar char="•"/>
            </a:pPr>
            <a:r>
              <a:rPr lang="en-US" sz="4357">
                <a:solidFill>
                  <a:srgbClr val="FFFFFF"/>
                </a:solidFill>
                <a:latin typeface="Poppins"/>
              </a:rPr>
              <a:t>Architecture du projet</a:t>
            </a:r>
          </a:p>
          <a:p>
            <a:pPr marL="940740" indent="-470370" lvl="1">
              <a:lnSpc>
                <a:spcPts val="6100"/>
              </a:lnSpc>
              <a:buFont typeface="Arial"/>
              <a:buChar char="•"/>
            </a:pPr>
            <a:r>
              <a:rPr lang="en-US" sz="4357">
                <a:solidFill>
                  <a:srgbClr val="FFFFFF"/>
                </a:solidFill>
                <a:latin typeface="Poppins"/>
              </a:rPr>
              <a:t>Répartition des tâches</a:t>
            </a:r>
          </a:p>
          <a:p>
            <a:pPr marL="940740" indent="-470370" lvl="1">
              <a:lnSpc>
                <a:spcPts val="6100"/>
              </a:lnSpc>
              <a:buFont typeface="Arial"/>
              <a:buChar char="•"/>
            </a:pPr>
            <a:r>
              <a:rPr lang="en-US" sz="4357">
                <a:solidFill>
                  <a:srgbClr val="FFFFFF"/>
                </a:solidFill>
                <a:latin typeface="Poppins"/>
              </a:rPr>
              <a:t>Démonstration</a:t>
            </a:r>
          </a:p>
          <a:p>
            <a:pPr marL="940740" indent="-470370" lvl="1">
              <a:lnSpc>
                <a:spcPts val="6100"/>
              </a:lnSpc>
              <a:buFont typeface="Arial"/>
              <a:buChar char="•"/>
            </a:pPr>
            <a:r>
              <a:rPr lang="en-US" sz="4357">
                <a:solidFill>
                  <a:srgbClr val="FFFFFF"/>
                </a:solidFill>
                <a:latin typeface="Poppins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77113" y="9639158"/>
            <a:ext cx="500351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000000"/>
                </a:solidFill>
                <a:latin typeface="Lato Bold"/>
              </a:rPr>
              <a:t>2</a:t>
            </a:r>
            <a:r>
              <a:rPr lang="en-US" sz="3047">
                <a:solidFill>
                  <a:srgbClr val="000000"/>
                </a:solidFill>
                <a:latin typeface="Lato Bold"/>
              </a:rPr>
              <a:t>/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281218"/>
            <a:ext cx="18288000" cy="5005782"/>
            <a:chOff x="0" y="0"/>
            <a:chExt cx="4816593" cy="13183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18395"/>
            </a:xfrm>
            <a:custGeom>
              <a:avLst/>
              <a:gdLst/>
              <a:ahLst/>
              <a:cxnLst/>
              <a:rect r="r" b="b" t="t" l="l"/>
              <a:pathLst>
                <a:path h="1318395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296805"/>
                  </a:lnTo>
                  <a:cubicBezTo>
                    <a:pt x="4816592" y="1308729"/>
                    <a:pt x="4806926" y="1318395"/>
                    <a:pt x="4795002" y="1318395"/>
                  </a:cubicBezTo>
                  <a:lnTo>
                    <a:pt x="21590" y="1318395"/>
                  </a:lnTo>
                  <a:cubicBezTo>
                    <a:pt x="9666" y="1318395"/>
                    <a:pt x="0" y="1308729"/>
                    <a:pt x="0" y="1296805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366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7402" y="3356948"/>
            <a:ext cx="3848539" cy="3848539"/>
            <a:chOff x="0" y="0"/>
            <a:chExt cx="5131385" cy="51313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131385" cy="513138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186586" y="186596"/>
              <a:ext cx="4758212" cy="4758193"/>
              <a:chOff x="0" y="0"/>
              <a:chExt cx="6350000" cy="634997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5046296" y="3356948"/>
            <a:ext cx="3848539" cy="3848539"/>
            <a:chOff x="0" y="0"/>
            <a:chExt cx="5131385" cy="513138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131385" cy="5131385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66C4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186586" y="186596"/>
              <a:ext cx="4758212" cy="4758193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9389178" y="3356948"/>
            <a:ext cx="3848539" cy="3848539"/>
            <a:chOff x="0" y="0"/>
            <a:chExt cx="5131385" cy="513138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131385" cy="5131385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186586" y="186596"/>
              <a:ext cx="4758212" cy="4758193"/>
              <a:chOff x="0" y="0"/>
              <a:chExt cx="6350000" cy="63499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3732060" y="3356948"/>
            <a:ext cx="3848539" cy="3848539"/>
            <a:chOff x="0" y="0"/>
            <a:chExt cx="5131385" cy="5131385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131385" cy="5131385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517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186586" y="186596"/>
              <a:ext cx="4758212" cy="4758193"/>
              <a:chOff x="0" y="0"/>
              <a:chExt cx="6350000" cy="63499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</p:grpSp>
      <p:sp>
        <p:nvSpPr>
          <p:cNvPr name="TextBox 30" id="30"/>
          <p:cNvSpPr txBox="true"/>
          <p:nvPr/>
        </p:nvSpPr>
        <p:spPr>
          <a:xfrm rot="0">
            <a:off x="4987614" y="1688477"/>
            <a:ext cx="8312773" cy="92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  <a:spcBef>
                <a:spcPct val="0"/>
              </a:spcBef>
            </a:pPr>
            <a:r>
              <a:rPr lang="en-US" sz="5411">
                <a:solidFill>
                  <a:srgbClr val="004AAD"/>
                </a:solidFill>
                <a:latin typeface="League Spartan"/>
              </a:rPr>
              <a:t>NOTRE ÉQUIPE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864" y="7390765"/>
            <a:ext cx="4987614" cy="18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1"/>
              </a:lnSpc>
            </a:pPr>
            <a:r>
              <a:rPr lang="en-US" sz="4293">
                <a:solidFill>
                  <a:srgbClr val="FFFFFF"/>
                </a:solidFill>
                <a:latin typeface="Poppins Bold"/>
              </a:rPr>
              <a:t>NOÉ</a:t>
            </a:r>
          </a:p>
          <a:p>
            <a:pPr algn="ctr">
              <a:lnSpc>
                <a:spcPts val="5045"/>
              </a:lnSpc>
            </a:pPr>
            <a:r>
              <a:rPr lang="en-US" sz="3604">
                <a:solidFill>
                  <a:srgbClr val="FFFFFF"/>
                </a:solidFill>
                <a:latin typeface="Poppins"/>
              </a:rPr>
              <a:t>Développeur Web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FFFFFF"/>
                </a:solidFill>
                <a:latin typeface="Poppins Italics"/>
              </a:rPr>
              <a:t>C#, SQL, html, javascript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50786" y="7375269"/>
            <a:ext cx="5039559" cy="2530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4"/>
              </a:lnSpc>
            </a:pPr>
            <a:r>
              <a:rPr lang="en-US" sz="4338">
                <a:solidFill>
                  <a:srgbClr val="FFFFFF"/>
                </a:solidFill>
                <a:latin typeface="Poppins Bold"/>
              </a:rPr>
              <a:t>CYRIL</a:t>
            </a:r>
          </a:p>
          <a:p>
            <a:pPr algn="ctr">
              <a:lnSpc>
                <a:spcPts val="5098"/>
              </a:lnSpc>
            </a:pPr>
            <a:r>
              <a:rPr lang="en-US" sz="3641">
                <a:solidFill>
                  <a:srgbClr val="FFFFFF"/>
                </a:solidFill>
                <a:latin typeface="Poppins"/>
              </a:rPr>
              <a:t>INGÉNIEUR ÉTUDE ET DÉVELOPPEMENT</a:t>
            </a:r>
          </a:p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FFFFFF"/>
                </a:solidFill>
                <a:latin typeface="Poppins"/>
              </a:rPr>
              <a:t>Spring, SQL, RobotFramework ...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75670" y="7381240"/>
            <a:ext cx="4075554" cy="229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4251">
                <a:solidFill>
                  <a:srgbClr val="FFFFFF"/>
                </a:solidFill>
                <a:latin typeface="Poppins Bold"/>
              </a:rPr>
              <a:t>THÉO</a:t>
            </a:r>
          </a:p>
          <a:p>
            <a:pPr algn="ctr">
              <a:lnSpc>
                <a:spcPts val="4995"/>
              </a:lnSpc>
            </a:pPr>
            <a:r>
              <a:rPr lang="en-US" sz="3568">
                <a:solidFill>
                  <a:srgbClr val="FFFFFF"/>
                </a:solidFill>
                <a:latin typeface="Poppins"/>
              </a:rPr>
              <a:t>DÉVELOPPEUR WEB</a:t>
            </a:r>
          </a:p>
          <a:p>
            <a:pPr algn="ctr">
              <a:lnSpc>
                <a:spcPts val="3493"/>
              </a:lnSpc>
            </a:pPr>
            <a:r>
              <a:rPr lang="en-US" sz="2495">
                <a:solidFill>
                  <a:srgbClr val="FFFFFF"/>
                </a:solidFill>
                <a:latin typeface="Poppins Italics"/>
              </a:rPr>
              <a:t>Spring, Angular (ts), MongoDB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40480" y="7383017"/>
            <a:ext cx="5031699" cy="188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4"/>
              </a:lnSpc>
            </a:pPr>
            <a:r>
              <a:rPr lang="en-US" sz="4331">
                <a:solidFill>
                  <a:srgbClr val="FFFFFF"/>
                </a:solidFill>
                <a:latin typeface="Poppins Bold"/>
              </a:rPr>
              <a:t>ALEXIS</a:t>
            </a:r>
          </a:p>
          <a:p>
            <a:pPr algn="ctr">
              <a:lnSpc>
                <a:spcPts val="5090"/>
              </a:lnSpc>
            </a:pPr>
            <a:r>
              <a:rPr lang="en-US" sz="3636">
                <a:solidFill>
                  <a:srgbClr val="FFFFFF"/>
                </a:solidFill>
                <a:latin typeface="Poppins"/>
              </a:rPr>
              <a:t>INGÉNIEUR SUPPORT </a:t>
            </a:r>
          </a:p>
          <a:p>
            <a:pPr algn="ctr">
              <a:lnSpc>
                <a:spcPts val="3559"/>
              </a:lnSpc>
            </a:pPr>
            <a:r>
              <a:rPr lang="en-US" sz="2542">
                <a:solidFill>
                  <a:srgbClr val="FFFFFF"/>
                </a:solidFill>
                <a:latin typeface="Poppins Italics"/>
              </a:rPr>
              <a:t>Réseaux, Téléphonie, Système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677113" y="9639158"/>
            <a:ext cx="500351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Lato Bold"/>
              </a:rPr>
              <a:t>3/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4172" y="3079305"/>
            <a:ext cx="3646419" cy="3646419"/>
          </a:xfrm>
          <a:custGeom>
            <a:avLst/>
            <a:gdLst/>
            <a:ahLst/>
            <a:cxnLst/>
            <a:rect r="r" b="b" t="t" l="l"/>
            <a:pathLst>
              <a:path h="3646419" w="3646419">
                <a:moveTo>
                  <a:pt x="0" y="0"/>
                </a:moveTo>
                <a:lnTo>
                  <a:pt x="3646419" y="0"/>
                </a:lnTo>
                <a:lnTo>
                  <a:pt x="3646419" y="3646419"/>
                </a:lnTo>
                <a:lnTo>
                  <a:pt x="0" y="3646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70738" y="3400512"/>
            <a:ext cx="5337064" cy="3004005"/>
          </a:xfrm>
          <a:custGeom>
            <a:avLst/>
            <a:gdLst/>
            <a:ahLst/>
            <a:cxnLst/>
            <a:rect r="r" b="b" t="t" l="l"/>
            <a:pathLst>
              <a:path h="3004005" w="5337064">
                <a:moveTo>
                  <a:pt x="0" y="0"/>
                </a:moveTo>
                <a:lnTo>
                  <a:pt x="5337064" y="0"/>
                </a:lnTo>
                <a:lnTo>
                  <a:pt x="5337064" y="3004005"/>
                </a:lnTo>
                <a:lnTo>
                  <a:pt x="0" y="3004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13443" y="3247554"/>
            <a:ext cx="4232359" cy="3309921"/>
          </a:xfrm>
          <a:custGeom>
            <a:avLst/>
            <a:gdLst/>
            <a:ahLst/>
            <a:cxnLst/>
            <a:rect r="r" b="b" t="t" l="l"/>
            <a:pathLst>
              <a:path h="3309921" w="4232359">
                <a:moveTo>
                  <a:pt x="0" y="0"/>
                </a:moveTo>
                <a:lnTo>
                  <a:pt x="4232358" y="0"/>
                </a:lnTo>
                <a:lnTo>
                  <a:pt x="4232358" y="3309921"/>
                </a:lnTo>
                <a:lnTo>
                  <a:pt x="0" y="3309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41993" y="422590"/>
            <a:ext cx="12404015" cy="1585655"/>
            <a:chOff x="0" y="0"/>
            <a:chExt cx="16538686" cy="21142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942475" y="-76200"/>
              <a:ext cx="8653737" cy="896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4"/>
                </a:lnSpc>
                <a:spcBef>
                  <a:spcPct val="0"/>
                </a:spcBef>
              </a:pPr>
              <a:r>
                <a:rPr lang="en-US" sz="4053">
                  <a:solidFill>
                    <a:srgbClr val="000000"/>
                  </a:solidFill>
                  <a:latin typeface="Lato Bold"/>
                </a:rPr>
                <a:t>TECHNOLOGIES UTILISÉES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14628"/>
              <a:ext cx="16538686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</a:rPr>
                <a:t>FRONT END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44189" y="7095298"/>
            <a:ext cx="5190458" cy="138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sz="3977">
                <a:solidFill>
                  <a:srgbClr val="000000"/>
                </a:solidFill>
                <a:latin typeface="Lato Bold"/>
              </a:rPr>
              <a:t>REACT NATIVE</a:t>
            </a:r>
          </a:p>
          <a:p>
            <a:pPr algn="ctr">
              <a:lnSpc>
                <a:spcPts val="5568"/>
              </a:lnSpc>
              <a:spcBef>
                <a:spcPct val="0"/>
              </a:spcBef>
            </a:pPr>
            <a:r>
              <a:rPr lang="en-US" sz="3977">
                <a:solidFill>
                  <a:srgbClr val="000000"/>
                </a:solidFill>
                <a:latin typeface="Lato"/>
              </a:rPr>
              <a:t>Framework JavaScript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19322" y="7095298"/>
            <a:ext cx="3624674" cy="138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sz="3977">
                <a:solidFill>
                  <a:srgbClr val="000000"/>
                </a:solidFill>
                <a:latin typeface="Lato Bold"/>
              </a:rPr>
              <a:t>REDUX</a:t>
            </a:r>
          </a:p>
          <a:p>
            <a:pPr algn="ctr">
              <a:lnSpc>
                <a:spcPts val="5568"/>
              </a:lnSpc>
              <a:spcBef>
                <a:spcPct val="0"/>
              </a:spcBef>
            </a:pPr>
            <a:r>
              <a:rPr lang="en-US" sz="3977">
                <a:solidFill>
                  <a:srgbClr val="000000"/>
                </a:solidFill>
                <a:latin typeface="Lato"/>
              </a:rPr>
              <a:t>Middleware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28970" y="7095298"/>
            <a:ext cx="3624674" cy="138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sz="3977">
                <a:solidFill>
                  <a:srgbClr val="000000"/>
                </a:solidFill>
                <a:latin typeface="Lato Bold"/>
              </a:rPr>
              <a:t>TAILWIND</a:t>
            </a:r>
          </a:p>
          <a:p>
            <a:pPr algn="ctr">
              <a:lnSpc>
                <a:spcPts val="5568"/>
              </a:lnSpc>
              <a:spcBef>
                <a:spcPct val="0"/>
              </a:spcBef>
            </a:pPr>
            <a:r>
              <a:rPr lang="en-US" sz="3977">
                <a:solidFill>
                  <a:srgbClr val="000000"/>
                </a:solidFill>
                <a:latin typeface="Lato"/>
              </a:rPr>
              <a:t>Framework CSS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77113" y="9639158"/>
            <a:ext cx="500351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967036"/>
                </a:solidFill>
                <a:latin typeface="Lato Bold"/>
              </a:rPr>
              <a:t>4/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8531" y="4169677"/>
            <a:ext cx="4452245" cy="4755833"/>
            <a:chOff x="0" y="0"/>
            <a:chExt cx="1172608" cy="12525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2608" cy="1252565"/>
            </a:xfrm>
            <a:custGeom>
              <a:avLst/>
              <a:gdLst/>
              <a:ahLst/>
              <a:cxnLst/>
              <a:rect r="r" b="b" t="t" l="l"/>
              <a:pathLst>
                <a:path h="1252565" w="1172608">
                  <a:moveTo>
                    <a:pt x="88683" y="0"/>
                  </a:moveTo>
                  <a:lnTo>
                    <a:pt x="1083925" y="0"/>
                  </a:lnTo>
                  <a:cubicBezTo>
                    <a:pt x="1132903" y="0"/>
                    <a:pt x="1172608" y="39705"/>
                    <a:pt x="1172608" y="88683"/>
                  </a:cubicBezTo>
                  <a:lnTo>
                    <a:pt x="1172608" y="1163882"/>
                  </a:lnTo>
                  <a:cubicBezTo>
                    <a:pt x="1172608" y="1212860"/>
                    <a:pt x="1132903" y="1252565"/>
                    <a:pt x="1083925" y="1252565"/>
                  </a:cubicBezTo>
                  <a:lnTo>
                    <a:pt x="88683" y="1252565"/>
                  </a:lnTo>
                  <a:cubicBezTo>
                    <a:pt x="39705" y="1252565"/>
                    <a:pt x="0" y="1212860"/>
                    <a:pt x="0" y="1163882"/>
                  </a:cubicBezTo>
                  <a:lnTo>
                    <a:pt x="0" y="88683"/>
                  </a:lnTo>
                  <a:cubicBezTo>
                    <a:pt x="0" y="39705"/>
                    <a:pt x="39705" y="0"/>
                    <a:pt x="88683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72608" cy="1300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50747" y="4169677"/>
            <a:ext cx="5092028" cy="4755833"/>
            <a:chOff x="0" y="0"/>
            <a:chExt cx="1341110" cy="12525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1110" cy="1252565"/>
            </a:xfrm>
            <a:custGeom>
              <a:avLst/>
              <a:gdLst/>
              <a:ahLst/>
              <a:cxnLst/>
              <a:rect r="r" b="b" t="t" l="l"/>
              <a:pathLst>
                <a:path h="1252565" w="1341110">
                  <a:moveTo>
                    <a:pt x="77540" y="0"/>
                  </a:moveTo>
                  <a:lnTo>
                    <a:pt x="1263570" y="0"/>
                  </a:lnTo>
                  <a:cubicBezTo>
                    <a:pt x="1284135" y="0"/>
                    <a:pt x="1303858" y="8169"/>
                    <a:pt x="1318399" y="22711"/>
                  </a:cubicBezTo>
                  <a:cubicBezTo>
                    <a:pt x="1332941" y="37253"/>
                    <a:pt x="1341110" y="56975"/>
                    <a:pt x="1341110" y="77540"/>
                  </a:cubicBezTo>
                  <a:lnTo>
                    <a:pt x="1341110" y="1175024"/>
                  </a:lnTo>
                  <a:cubicBezTo>
                    <a:pt x="1341110" y="1195590"/>
                    <a:pt x="1332941" y="1215312"/>
                    <a:pt x="1318399" y="1229854"/>
                  </a:cubicBezTo>
                  <a:cubicBezTo>
                    <a:pt x="1303858" y="1244396"/>
                    <a:pt x="1284135" y="1252565"/>
                    <a:pt x="1263570" y="1252565"/>
                  </a:cubicBezTo>
                  <a:lnTo>
                    <a:pt x="77540" y="1252565"/>
                  </a:lnTo>
                  <a:cubicBezTo>
                    <a:pt x="56975" y="1252565"/>
                    <a:pt x="37253" y="1244396"/>
                    <a:pt x="22711" y="1229854"/>
                  </a:cubicBezTo>
                  <a:cubicBezTo>
                    <a:pt x="8169" y="1215312"/>
                    <a:pt x="0" y="1195590"/>
                    <a:pt x="0" y="1175024"/>
                  </a:cubicBezTo>
                  <a:lnTo>
                    <a:pt x="0" y="77540"/>
                  </a:lnTo>
                  <a:cubicBezTo>
                    <a:pt x="0" y="56975"/>
                    <a:pt x="8169" y="37253"/>
                    <a:pt x="22711" y="22711"/>
                  </a:cubicBezTo>
                  <a:cubicBezTo>
                    <a:pt x="37253" y="8169"/>
                    <a:pt x="56975" y="0"/>
                    <a:pt x="7754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1110" cy="1300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77224" y="4169677"/>
            <a:ext cx="4452245" cy="4755833"/>
            <a:chOff x="0" y="0"/>
            <a:chExt cx="1172608" cy="12525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2608" cy="1252565"/>
            </a:xfrm>
            <a:custGeom>
              <a:avLst/>
              <a:gdLst/>
              <a:ahLst/>
              <a:cxnLst/>
              <a:rect r="r" b="b" t="t" l="l"/>
              <a:pathLst>
                <a:path h="1252565" w="1172608">
                  <a:moveTo>
                    <a:pt x="88683" y="0"/>
                  </a:moveTo>
                  <a:lnTo>
                    <a:pt x="1083925" y="0"/>
                  </a:lnTo>
                  <a:cubicBezTo>
                    <a:pt x="1132903" y="0"/>
                    <a:pt x="1172608" y="39705"/>
                    <a:pt x="1172608" y="88683"/>
                  </a:cubicBezTo>
                  <a:lnTo>
                    <a:pt x="1172608" y="1163882"/>
                  </a:lnTo>
                  <a:cubicBezTo>
                    <a:pt x="1172608" y="1212860"/>
                    <a:pt x="1132903" y="1252565"/>
                    <a:pt x="1083925" y="1252565"/>
                  </a:cubicBezTo>
                  <a:lnTo>
                    <a:pt x="88683" y="1252565"/>
                  </a:lnTo>
                  <a:cubicBezTo>
                    <a:pt x="39705" y="1252565"/>
                    <a:pt x="0" y="1212860"/>
                    <a:pt x="0" y="1163882"/>
                  </a:cubicBezTo>
                  <a:lnTo>
                    <a:pt x="0" y="88683"/>
                  </a:lnTo>
                  <a:cubicBezTo>
                    <a:pt x="0" y="39705"/>
                    <a:pt x="39705" y="0"/>
                    <a:pt x="88683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72608" cy="1300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91856" y="3410708"/>
            <a:ext cx="1985594" cy="198559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53454" y="3410708"/>
            <a:ext cx="1985594" cy="198559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310549" y="3410708"/>
            <a:ext cx="1985594" cy="198559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470211" y="4085486"/>
            <a:ext cx="1028885" cy="636038"/>
          </a:xfrm>
          <a:custGeom>
            <a:avLst/>
            <a:gdLst/>
            <a:ahLst/>
            <a:cxnLst/>
            <a:rect r="r" b="b" t="t" l="l"/>
            <a:pathLst>
              <a:path h="636038" w="1028885">
                <a:moveTo>
                  <a:pt x="0" y="0"/>
                </a:moveTo>
                <a:lnTo>
                  <a:pt x="1028885" y="0"/>
                </a:lnTo>
                <a:lnTo>
                  <a:pt x="1028885" y="636038"/>
                </a:lnTo>
                <a:lnTo>
                  <a:pt x="0" y="636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461821" y="3959467"/>
            <a:ext cx="1368861" cy="888075"/>
          </a:xfrm>
          <a:custGeom>
            <a:avLst/>
            <a:gdLst/>
            <a:ahLst/>
            <a:cxnLst/>
            <a:rect r="r" b="b" t="t" l="l"/>
            <a:pathLst>
              <a:path h="888075" w="1368861">
                <a:moveTo>
                  <a:pt x="0" y="0"/>
                </a:moveTo>
                <a:lnTo>
                  <a:pt x="1368861" y="0"/>
                </a:lnTo>
                <a:lnTo>
                  <a:pt x="1368861" y="888076"/>
                </a:lnTo>
                <a:lnTo>
                  <a:pt x="0" y="888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454820" y="4062898"/>
            <a:ext cx="1697053" cy="918106"/>
          </a:xfrm>
          <a:custGeom>
            <a:avLst/>
            <a:gdLst/>
            <a:ahLst/>
            <a:cxnLst/>
            <a:rect r="r" b="b" t="t" l="l"/>
            <a:pathLst>
              <a:path h="918106" w="1697053">
                <a:moveTo>
                  <a:pt x="0" y="0"/>
                </a:moveTo>
                <a:lnTo>
                  <a:pt x="1697053" y="0"/>
                </a:lnTo>
                <a:lnTo>
                  <a:pt x="1697053" y="918105"/>
                </a:lnTo>
                <a:lnTo>
                  <a:pt x="0" y="918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353123" y="611881"/>
            <a:ext cx="13561934" cy="188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5411">
                <a:solidFill>
                  <a:srgbClr val="004AAD"/>
                </a:solidFill>
                <a:latin typeface="League Spartan"/>
              </a:rPr>
              <a:t>POURQUOI REACT NATIVE ? </a:t>
            </a:r>
          </a:p>
          <a:p>
            <a:pPr algn="ctr">
              <a:lnSpc>
                <a:spcPts val="7575"/>
              </a:lnSpc>
              <a:spcBef>
                <a:spcPct val="0"/>
              </a:spcBef>
            </a:pPr>
            <a:r>
              <a:rPr lang="en-US" sz="5411">
                <a:solidFill>
                  <a:srgbClr val="004AAD"/>
                </a:solidFill>
                <a:latin typeface="League Spartan"/>
              </a:rPr>
              <a:t>(ET POURQUOI PAS ?)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72942" y="5759354"/>
            <a:ext cx="322342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Lato Heavy"/>
              </a:rPr>
              <a:t>LANGAGE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55083" y="5759354"/>
            <a:ext cx="3382336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Lato Heavy"/>
              </a:rPr>
              <a:t>LIBRAIRIES &amp; DOC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91635" y="5759354"/>
            <a:ext cx="322342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Lato Heavy"/>
              </a:rPr>
              <a:t>LOURD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03622" y="6471393"/>
            <a:ext cx="3494625" cy="169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Poppins"/>
              </a:rPr>
              <a:t>Nous sommes plus habitués à la stack HTML, CSS, JS par rapport au Dart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71601" y="6471393"/>
            <a:ext cx="3949301" cy="211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Poppins"/>
              </a:rPr>
              <a:t>React Native est une technologie récente avec de nombreuses librairies et une documentation moderne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55987" y="6471393"/>
            <a:ext cx="3704099" cy="127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Poppins"/>
              </a:rPr>
              <a:t>Utilisant Nodejs, le projet peut-être assez lourd et lent à lancer.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677113" y="9639158"/>
            <a:ext cx="500351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CB6CE6"/>
                </a:solidFill>
                <a:latin typeface="Lato Bold"/>
              </a:rPr>
              <a:t>5/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7978" y="3905444"/>
            <a:ext cx="2420273" cy="2420273"/>
          </a:xfrm>
          <a:custGeom>
            <a:avLst/>
            <a:gdLst/>
            <a:ahLst/>
            <a:cxnLst/>
            <a:rect r="r" b="b" t="t" l="l"/>
            <a:pathLst>
              <a:path h="2420273" w="2420273">
                <a:moveTo>
                  <a:pt x="0" y="0"/>
                </a:moveTo>
                <a:lnTo>
                  <a:pt x="2420273" y="0"/>
                </a:lnTo>
                <a:lnTo>
                  <a:pt x="2420273" y="2420274"/>
                </a:lnTo>
                <a:lnTo>
                  <a:pt x="0" y="242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85454" y="3905444"/>
            <a:ext cx="2420273" cy="2420273"/>
          </a:xfrm>
          <a:custGeom>
            <a:avLst/>
            <a:gdLst/>
            <a:ahLst/>
            <a:cxnLst/>
            <a:rect r="r" b="b" t="t" l="l"/>
            <a:pathLst>
              <a:path h="2420273" w="2420273">
                <a:moveTo>
                  <a:pt x="0" y="0"/>
                </a:moveTo>
                <a:lnTo>
                  <a:pt x="2420273" y="0"/>
                </a:lnTo>
                <a:lnTo>
                  <a:pt x="2420273" y="2420274"/>
                </a:lnTo>
                <a:lnTo>
                  <a:pt x="0" y="2420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32850" y="3506547"/>
            <a:ext cx="3218069" cy="3218069"/>
          </a:xfrm>
          <a:custGeom>
            <a:avLst/>
            <a:gdLst/>
            <a:ahLst/>
            <a:cxnLst/>
            <a:rect r="r" b="b" t="t" l="l"/>
            <a:pathLst>
              <a:path h="3218069" w="3218069">
                <a:moveTo>
                  <a:pt x="0" y="0"/>
                </a:moveTo>
                <a:lnTo>
                  <a:pt x="3218068" y="0"/>
                </a:lnTo>
                <a:lnTo>
                  <a:pt x="3218068" y="3218069"/>
                </a:lnTo>
                <a:lnTo>
                  <a:pt x="0" y="321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41928" y="7972788"/>
            <a:ext cx="1971463" cy="1971463"/>
          </a:xfrm>
          <a:custGeom>
            <a:avLst/>
            <a:gdLst/>
            <a:ahLst/>
            <a:cxnLst/>
            <a:rect r="r" b="b" t="t" l="l"/>
            <a:pathLst>
              <a:path h="1971463" w="1971463">
                <a:moveTo>
                  <a:pt x="0" y="0"/>
                </a:moveTo>
                <a:lnTo>
                  <a:pt x="1971463" y="0"/>
                </a:lnTo>
                <a:lnTo>
                  <a:pt x="1971463" y="1971463"/>
                </a:lnTo>
                <a:lnTo>
                  <a:pt x="0" y="19714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65303" y="8096759"/>
            <a:ext cx="1720151" cy="1723520"/>
          </a:xfrm>
          <a:custGeom>
            <a:avLst/>
            <a:gdLst/>
            <a:ahLst/>
            <a:cxnLst/>
            <a:rect r="r" b="b" t="t" l="l"/>
            <a:pathLst>
              <a:path h="1723520" w="1720151">
                <a:moveTo>
                  <a:pt x="0" y="0"/>
                </a:moveTo>
                <a:lnTo>
                  <a:pt x="1720151" y="0"/>
                </a:lnTo>
                <a:lnTo>
                  <a:pt x="1720151" y="1723520"/>
                </a:lnTo>
                <a:lnTo>
                  <a:pt x="0" y="1723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941993" y="0"/>
            <a:ext cx="12404015" cy="1585655"/>
            <a:chOff x="0" y="0"/>
            <a:chExt cx="16538686" cy="211420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3942475" y="-76200"/>
              <a:ext cx="8653737" cy="896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4"/>
                </a:lnSpc>
                <a:spcBef>
                  <a:spcPct val="0"/>
                </a:spcBef>
              </a:pPr>
              <a:r>
                <a:rPr lang="en-US" sz="4053">
                  <a:solidFill>
                    <a:srgbClr val="000000"/>
                  </a:solidFill>
                  <a:latin typeface="Lato Bold"/>
                </a:rPr>
                <a:t>TECHNOLOGIES UTILISÉES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14628"/>
              <a:ext cx="16538686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</a:rPr>
                <a:t>BACK END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441928" y="6624876"/>
            <a:ext cx="4399912" cy="98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2810">
                <a:solidFill>
                  <a:srgbClr val="000000"/>
                </a:solidFill>
                <a:latin typeface="Lato Bold"/>
              </a:rPr>
              <a:t>JAVA 17</a:t>
            </a:r>
          </a:p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000000"/>
                </a:solidFill>
                <a:latin typeface="Lato"/>
              </a:rPr>
              <a:t>L</a:t>
            </a:r>
            <a:r>
              <a:rPr lang="en-US" sz="2810">
                <a:solidFill>
                  <a:srgbClr val="000000"/>
                </a:solidFill>
                <a:latin typeface="Lato"/>
              </a:rPr>
              <a:t>angage de programmation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87619" y="6624876"/>
            <a:ext cx="3015943" cy="98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2810">
                <a:solidFill>
                  <a:srgbClr val="000000"/>
                </a:solidFill>
                <a:latin typeface="Lato Bold"/>
              </a:rPr>
              <a:t>H2</a:t>
            </a:r>
          </a:p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000000"/>
                </a:solidFill>
                <a:latin typeface="Lato"/>
              </a:rPr>
              <a:t>BASE DE DONNÉES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00143" y="6624876"/>
            <a:ext cx="3015943" cy="98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2810">
                <a:solidFill>
                  <a:srgbClr val="000000"/>
                </a:solidFill>
                <a:latin typeface="Lato Bold"/>
              </a:rPr>
              <a:t>SPRINT BOOT</a:t>
            </a:r>
          </a:p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000000"/>
                </a:solidFill>
                <a:latin typeface="Lato"/>
              </a:rPr>
              <a:t>FRAMEWORK REST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55741" y="2270761"/>
            <a:ext cx="5109261" cy="95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6"/>
              </a:lnSpc>
              <a:spcBef>
                <a:spcPct val="0"/>
              </a:spcBef>
            </a:pPr>
            <a:r>
              <a:rPr lang="en-US" sz="5583">
                <a:solidFill>
                  <a:srgbClr val="000000"/>
                </a:solidFill>
                <a:latin typeface="Lato Bold"/>
              </a:rPr>
              <a:t>API REST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77113" y="9639158"/>
            <a:ext cx="500351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004AAD"/>
                </a:solidFill>
                <a:latin typeface="Lato Bold"/>
              </a:rPr>
              <a:t>6/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82035" y="8679869"/>
            <a:ext cx="3015943" cy="49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000000"/>
                </a:solidFill>
                <a:latin typeface="Lato Bold"/>
              </a:rPr>
              <a:t>LOMBOK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85454" y="8679869"/>
            <a:ext cx="3015943" cy="49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000000"/>
                </a:solidFill>
                <a:latin typeface="Lato Bold"/>
              </a:rPr>
              <a:t>THYMELEAF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07219"/>
            <a:ext cx="18288000" cy="4209956"/>
            <a:chOff x="0" y="0"/>
            <a:chExt cx="4816593" cy="11087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08795"/>
            </a:xfrm>
            <a:custGeom>
              <a:avLst/>
              <a:gdLst/>
              <a:ahLst/>
              <a:cxnLst/>
              <a:rect r="r" b="b" t="t" l="l"/>
              <a:pathLst>
                <a:path h="1108795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87205"/>
                  </a:lnTo>
                  <a:cubicBezTo>
                    <a:pt x="4816592" y="1099129"/>
                    <a:pt x="4806926" y="1108795"/>
                    <a:pt x="4795002" y="1108795"/>
                  </a:cubicBezTo>
                  <a:lnTo>
                    <a:pt x="21590" y="1108795"/>
                  </a:lnTo>
                  <a:cubicBezTo>
                    <a:pt x="15864" y="1108795"/>
                    <a:pt x="10372" y="1106520"/>
                    <a:pt x="6324" y="1102471"/>
                  </a:cubicBezTo>
                  <a:cubicBezTo>
                    <a:pt x="2275" y="1098422"/>
                    <a:pt x="0" y="1092931"/>
                    <a:pt x="0" y="1087205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15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2637" y="3720709"/>
            <a:ext cx="5657850" cy="56578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15075" y="3720709"/>
            <a:ext cx="5657850" cy="56578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32892" y="3900964"/>
            <a:ext cx="5297340" cy="52973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485805" y="3900964"/>
            <a:ext cx="5297340" cy="529734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30150" y="3720709"/>
            <a:ext cx="5657850" cy="565785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810405" y="3900964"/>
            <a:ext cx="5297340" cy="529734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930192" y="5101969"/>
            <a:ext cx="2210500" cy="2210500"/>
          </a:xfrm>
          <a:custGeom>
            <a:avLst/>
            <a:gdLst/>
            <a:ahLst/>
            <a:cxnLst/>
            <a:rect r="r" b="b" t="t" l="l"/>
            <a:pathLst>
              <a:path h="2210500" w="2210500">
                <a:moveTo>
                  <a:pt x="0" y="0"/>
                </a:moveTo>
                <a:lnTo>
                  <a:pt x="2210500" y="0"/>
                </a:lnTo>
                <a:lnTo>
                  <a:pt x="2210500" y="2210500"/>
                </a:lnTo>
                <a:lnTo>
                  <a:pt x="0" y="221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353825" y="5083582"/>
            <a:ext cx="2210500" cy="2247273"/>
          </a:xfrm>
          <a:custGeom>
            <a:avLst/>
            <a:gdLst/>
            <a:ahLst/>
            <a:cxnLst/>
            <a:rect r="r" b="b" t="t" l="l"/>
            <a:pathLst>
              <a:path h="2247273" w="2210500">
                <a:moveTo>
                  <a:pt x="0" y="0"/>
                </a:moveTo>
                <a:lnTo>
                  <a:pt x="2210500" y="0"/>
                </a:lnTo>
                <a:lnTo>
                  <a:pt x="2210500" y="2247274"/>
                </a:lnTo>
                <a:lnTo>
                  <a:pt x="0" y="2247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872322" y="4857864"/>
            <a:ext cx="2139342" cy="2698711"/>
          </a:xfrm>
          <a:custGeom>
            <a:avLst/>
            <a:gdLst/>
            <a:ahLst/>
            <a:cxnLst/>
            <a:rect r="r" b="b" t="t" l="l"/>
            <a:pathLst>
              <a:path h="2698711" w="2139342">
                <a:moveTo>
                  <a:pt x="0" y="0"/>
                </a:moveTo>
                <a:lnTo>
                  <a:pt x="2139341" y="0"/>
                </a:lnTo>
                <a:lnTo>
                  <a:pt x="2139341" y="2698711"/>
                </a:lnTo>
                <a:lnTo>
                  <a:pt x="0" y="2698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349735" y="5988213"/>
            <a:ext cx="1412283" cy="669069"/>
          </a:xfrm>
          <a:custGeom>
            <a:avLst/>
            <a:gdLst/>
            <a:ahLst/>
            <a:cxnLst/>
            <a:rect r="r" b="b" t="t" l="l"/>
            <a:pathLst>
              <a:path h="669069" w="1412283">
                <a:moveTo>
                  <a:pt x="0" y="0"/>
                </a:moveTo>
                <a:lnTo>
                  <a:pt x="1412283" y="0"/>
                </a:lnTo>
                <a:lnTo>
                  <a:pt x="1412283" y="669069"/>
                </a:lnTo>
                <a:lnTo>
                  <a:pt x="0" y="669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5349735" y="6549634"/>
            <a:ext cx="1412283" cy="669069"/>
          </a:xfrm>
          <a:custGeom>
            <a:avLst/>
            <a:gdLst/>
            <a:ahLst/>
            <a:cxnLst/>
            <a:rect r="r" b="b" t="t" l="l"/>
            <a:pathLst>
              <a:path h="669069" w="1412283">
                <a:moveTo>
                  <a:pt x="0" y="0"/>
                </a:moveTo>
                <a:lnTo>
                  <a:pt x="1412283" y="0"/>
                </a:lnTo>
                <a:lnTo>
                  <a:pt x="1412283" y="669069"/>
                </a:lnTo>
                <a:lnTo>
                  <a:pt x="0" y="669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588492" y="5988213"/>
            <a:ext cx="1412283" cy="669069"/>
          </a:xfrm>
          <a:custGeom>
            <a:avLst/>
            <a:gdLst/>
            <a:ahLst/>
            <a:cxnLst/>
            <a:rect r="r" b="b" t="t" l="l"/>
            <a:pathLst>
              <a:path h="669069" w="1412283">
                <a:moveTo>
                  <a:pt x="0" y="0"/>
                </a:moveTo>
                <a:lnTo>
                  <a:pt x="1412282" y="0"/>
                </a:lnTo>
                <a:lnTo>
                  <a:pt x="1412282" y="669069"/>
                </a:lnTo>
                <a:lnTo>
                  <a:pt x="0" y="669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11588492" y="6549634"/>
            <a:ext cx="1412283" cy="669069"/>
          </a:xfrm>
          <a:custGeom>
            <a:avLst/>
            <a:gdLst/>
            <a:ahLst/>
            <a:cxnLst/>
            <a:rect r="r" b="b" t="t" l="l"/>
            <a:pathLst>
              <a:path h="669069" w="1412283">
                <a:moveTo>
                  <a:pt x="0" y="0"/>
                </a:moveTo>
                <a:lnTo>
                  <a:pt x="1412282" y="0"/>
                </a:lnTo>
                <a:lnTo>
                  <a:pt x="1412282" y="669069"/>
                </a:lnTo>
                <a:lnTo>
                  <a:pt x="0" y="669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457605" y="1613989"/>
            <a:ext cx="2106720" cy="2106720"/>
          </a:xfrm>
          <a:custGeom>
            <a:avLst/>
            <a:gdLst/>
            <a:ahLst/>
            <a:cxnLst/>
            <a:rect r="r" b="b" t="t" l="l"/>
            <a:pathLst>
              <a:path h="2106720" w="2106720">
                <a:moveTo>
                  <a:pt x="0" y="0"/>
                </a:moveTo>
                <a:lnTo>
                  <a:pt x="2106720" y="0"/>
                </a:lnTo>
                <a:lnTo>
                  <a:pt x="2106720" y="2106720"/>
                </a:lnTo>
                <a:lnTo>
                  <a:pt x="0" y="2106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5400000">
            <a:off x="5526716" y="-312229"/>
            <a:ext cx="1058322" cy="7368065"/>
          </a:xfrm>
          <a:custGeom>
            <a:avLst/>
            <a:gdLst/>
            <a:ahLst/>
            <a:cxnLst/>
            <a:rect r="r" b="b" t="t" l="l"/>
            <a:pathLst>
              <a:path h="7368065" w="1058322">
                <a:moveTo>
                  <a:pt x="0" y="0"/>
                </a:moveTo>
                <a:lnTo>
                  <a:pt x="1058322" y="0"/>
                </a:lnTo>
                <a:lnTo>
                  <a:pt x="1058322" y="7368064"/>
                </a:lnTo>
                <a:lnTo>
                  <a:pt x="0" y="73680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330281" y="8016971"/>
            <a:ext cx="322342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Lato Heavy"/>
              </a:rPr>
              <a:t>BDD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423731" y="8016971"/>
            <a:ext cx="322342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Lato Heavy"/>
              </a:rPr>
              <a:t>API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47364" y="8016971"/>
            <a:ext cx="322342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Lato Heavy"/>
              </a:rPr>
              <a:t>FRONT-END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462763" y="5496450"/>
            <a:ext cx="1186228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Lato Heavy"/>
              </a:rPr>
              <a:t>SQL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701519" y="5464437"/>
            <a:ext cx="1186228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Lato Heavy"/>
              </a:rPr>
              <a:t>HTTP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2941993" y="0"/>
            <a:ext cx="12404015" cy="2303822"/>
            <a:chOff x="0" y="0"/>
            <a:chExt cx="16538686" cy="3071762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3942475" y="-76200"/>
              <a:ext cx="8653737" cy="185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4"/>
                </a:lnSpc>
                <a:spcBef>
                  <a:spcPct val="0"/>
                </a:spcBef>
              </a:pPr>
              <a:r>
                <a:rPr lang="en-US" sz="4053">
                  <a:solidFill>
                    <a:srgbClr val="000000"/>
                  </a:solidFill>
                  <a:latin typeface="Lato Bold"/>
                </a:rPr>
                <a:t>ARCHITECTURE DU PROJET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1872184"/>
              <a:ext cx="16538686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</a:rPr>
                <a:t>GLOBAL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7677113" y="9639158"/>
            <a:ext cx="500351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Lato Bold"/>
              </a:rPr>
              <a:t>7/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5002517" y="735922"/>
            <a:ext cx="2106720" cy="2106720"/>
          </a:xfrm>
          <a:custGeom>
            <a:avLst/>
            <a:gdLst/>
            <a:ahLst/>
            <a:cxnLst/>
            <a:rect r="r" b="b" t="t" l="l"/>
            <a:pathLst>
              <a:path h="2106720" w="2106720">
                <a:moveTo>
                  <a:pt x="0" y="0"/>
                </a:moveTo>
                <a:lnTo>
                  <a:pt x="2106720" y="0"/>
                </a:lnTo>
                <a:lnTo>
                  <a:pt x="2106720" y="2106720"/>
                </a:lnTo>
                <a:lnTo>
                  <a:pt x="0" y="2106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46287" y="2434433"/>
            <a:ext cx="11795425" cy="7628977"/>
          </a:xfrm>
          <a:custGeom>
            <a:avLst/>
            <a:gdLst/>
            <a:ahLst/>
            <a:cxnLst/>
            <a:rect r="r" b="b" t="t" l="l"/>
            <a:pathLst>
              <a:path h="7628977" w="11795425">
                <a:moveTo>
                  <a:pt x="0" y="0"/>
                </a:moveTo>
                <a:lnTo>
                  <a:pt x="11795426" y="0"/>
                </a:lnTo>
                <a:lnTo>
                  <a:pt x="11795426" y="7628977"/>
                </a:lnTo>
                <a:lnTo>
                  <a:pt x="0" y="762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41993" y="0"/>
            <a:ext cx="12404015" cy="1585655"/>
            <a:chOff x="0" y="0"/>
            <a:chExt cx="16538686" cy="211420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942475" y="-76200"/>
              <a:ext cx="8653737" cy="896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4"/>
                </a:lnSpc>
                <a:spcBef>
                  <a:spcPct val="0"/>
                </a:spcBef>
              </a:pPr>
              <a:r>
                <a:rPr lang="en-US" sz="4053">
                  <a:solidFill>
                    <a:srgbClr val="000000"/>
                  </a:solidFill>
                  <a:latin typeface="Lato Bold"/>
                </a:rPr>
                <a:t>ARCHITECTURE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14628"/>
              <a:ext cx="16538686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</a:rPr>
                <a:t>BACK END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02471" y="1499930"/>
            <a:ext cx="10867306" cy="76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76"/>
              </a:lnSpc>
              <a:spcBef>
                <a:spcPct val="0"/>
              </a:spcBef>
            </a:pPr>
            <a:r>
              <a:rPr lang="en-US" sz="4483">
                <a:solidFill>
                  <a:srgbClr val="004AAD"/>
                </a:solidFill>
                <a:latin typeface="Lato Bold"/>
              </a:rPr>
              <a:t>BASE DE DONNÉES - TABLES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77113" y="9639158"/>
            <a:ext cx="500351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7ED957"/>
                </a:solidFill>
                <a:latin typeface="Lato Bold"/>
              </a:rPr>
              <a:t>8/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02512" y="3754162"/>
            <a:ext cx="14045230" cy="4209956"/>
            <a:chOff x="0" y="0"/>
            <a:chExt cx="3699155" cy="11087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99155" cy="1108795"/>
            </a:xfrm>
            <a:custGeom>
              <a:avLst/>
              <a:gdLst/>
              <a:ahLst/>
              <a:cxnLst/>
              <a:rect r="r" b="b" t="t" l="l"/>
              <a:pathLst>
                <a:path h="1108795" w="3699155">
                  <a:moveTo>
                    <a:pt x="28112" y="0"/>
                  </a:moveTo>
                  <a:lnTo>
                    <a:pt x="3671043" y="0"/>
                  </a:lnTo>
                  <a:cubicBezTo>
                    <a:pt x="3678499" y="0"/>
                    <a:pt x="3685649" y="2962"/>
                    <a:pt x="3690922" y="8234"/>
                  </a:cubicBezTo>
                  <a:cubicBezTo>
                    <a:pt x="3696193" y="13506"/>
                    <a:pt x="3699155" y="20656"/>
                    <a:pt x="3699155" y="28112"/>
                  </a:cubicBezTo>
                  <a:lnTo>
                    <a:pt x="3699155" y="1080683"/>
                  </a:lnTo>
                  <a:cubicBezTo>
                    <a:pt x="3699155" y="1096209"/>
                    <a:pt x="3686569" y="1108795"/>
                    <a:pt x="3671043" y="1108795"/>
                  </a:cubicBezTo>
                  <a:lnTo>
                    <a:pt x="28112" y="1108795"/>
                  </a:lnTo>
                  <a:cubicBezTo>
                    <a:pt x="20656" y="1108795"/>
                    <a:pt x="13506" y="1105833"/>
                    <a:pt x="8234" y="1100561"/>
                  </a:cubicBezTo>
                  <a:cubicBezTo>
                    <a:pt x="2962" y="1095289"/>
                    <a:pt x="0" y="1088139"/>
                    <a:pt x="0" y="1080683"/>
                  </a:cubicBezTo>
                  <a:lnTo>
                    <a:pt x="0" y="28112"/>
                  </a:lnTo>
                  <a:cubicBezTo>
                    <a:pt x="0" y="12586"/>
                    <a:pt x="12586" y="0"/>
                    <a:pt x="281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699155" cy="115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34660" y="4137075"/>
            <a:ext cx="1789622" cy="3376645"/>
          </a:xfrm>
          <a:custGeom>
            <a:avLst/>
            <a:gdLst/>
            <a:ahLst/>
            <a:cxnLst/>
            <a:rect r="r" b="b" t="t" l="l"/>
            <a:pathLst>
              <a:path h="3376645" w="1789622">
                <a:moveTo>
                  <a:pt x="0" y="0"/>
                </a:moveTo>
                <a:lnTo>
                  <a:pt x="1789621" y="0"/>
                </a:lnTo>
                <a:lnTo>
                  <a:pt x="1789621" y="3376645"/>
                </a:lnTo>
                <a:lnTo>
                  <a:pt x="0" y="3376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82513" y="3084203"/>
            <a:ext cx="5094600" cy="5613952"/>
          </a:xfrm>
          <a:custGeom>
            <a:avLst/>
            <a:gdLst/>
            <a:ahLst/>
            <a:cxnLst/>
            <a:rect r="r" b="b" t="t" l="l"/>
            <a:pathLst>
              <a:path h="5613952" w="5094600">
                <a:moveTo>
                  <a:pt x="0" y="0"/>
                </a:moveTo>
                <a:lnTo>
                  <a:pt x="5094600" y="0"/>
                </a:lnTo>
                <a:lnTo>
                  <a:pt x="5094600" y="5613952"/>
                </a:lnTo>
                <a:lnTo>
                  <a:pt x="0" y="5613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07534" y="5143500"/>
            <a:ext cx="2320391" cy="1325700"/>
            <a:chOff x="0" y="0"/>
            <a:chExt cx="611132" cy="3491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1132" cy="349156"/>
            </a:xfrm>
            <a:custGeom>
              <a:avLst/>
              <a:gdLst/>
              <a:ahLst/>
              <a:cxnLst/>
              <a:rect r="r" b="b" t="t" l="l"/>
              <a:pathLst>
                <a:path h="349156" w="611132">
                  <a:moveTo>
                    <a:pt x="0" y="0"/>
                  </a:moveTo>
                  <a:lnTo>
                    <a:pt x="611132" y="0"/>
                  </a:lnTo>
                  <a:lnTo>
                    <a:pt x="611132" y="349156"/>
                  </a:lnTo>
                  <a:lnTo>
                    <a:pt x="0" y="349156"/>
                  </a:ln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11132" cy="396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61349" y="5143500"/>
            <a:ext cx="2320391" cy="1325700"/>
            <a:chOff x="0" y="0"/>
            <a:chExt cx="611132" cy="3491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1132" cy="349156"/>
            </a:xfrm>
            <a:custGeom>
              <a:avLst/>
              <a:gdLst/>
              <a:ahLst/>
              <a:cxnLst/>
              <a:rect r="r" b="b" t="t" l="l"/>
              <a:pathLst>
                <a:path h="349156" w="611132">
                  <a:moveTo>
                    <a:pt x="0" y="0"/>
                  </a:moveTo>
                  <a:lnTo>
                    <a:pt x="611132" y="0"/>
                  </a:lnTo>
                  <a:lnTo>
                    <a:pt x="611132" y="349156"/>
                  </a:lnTo>
                  <a:lnTo>
                    <a:pt x="0" y="349156"/>
                  </a:ln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11132" cy="396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15165" y="5143500"/>
            <a:ext cx="2320391" cy="1325700"/>
            <a:chOff x="0" y="0"/>
            <a:chExt cx="611132" cy="3491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1132" cy="349156"/>
            </a:xfrm>
            <a:custGeom>
              <a:avLst/>
              <a:gdLst/>
              <a:ahLst/>
              <a:cxnLst/>
              <a:rect r="r" b="b" t="t" l="l"/>
              <a:pathLst>
                <a:path h="349156" w="611132">
                  <a:moveTo>
                    <a:pt x="0" y="0"/>
                  </a:moveTo>
                  <a:lnTo>
                    <a:pt x="611132" y="0"/>
                  </a:lnTo>
                  <a:lnTo>
                    <a:pt x="611132" y="349156"/>
                  </a:lnTo>
                  <a:lnTo>
                    <a:pt x="0" y="349156"/>
                  </a:ln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11132" cy="396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724311" y="5403859"/>
            <a:ext cx="201031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 Bold"/>
              </a:rPr>
              <a:t>BASE DE DONNÉES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8835555" y="5806350"/>
            <a:ext cx="999104" cy="190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5971833" y="5806350"/>
            <a:ext cx="543331" cy="2539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2727924" y="5806350"/>
            <a:ext cx="7334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2941993" y="0"/>
            <a:ext cx="12404015" cy="1585655"/>
            <a:chOff x="0" y="0"/>
            <a:chExt cx="16538686" cy="211420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3942475" y="-76200"/>
              <a:ext cx="8653737" cy="896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4"/>
                </a:lnSpc>
                <a:spcBef>
                  <a:spcPct val="0"/>
                </a:spcBef>
              </a:pPr>
              <a:r>
                <a:rPr lang="en-US" sz="4053">
                  <a:solidFill>
                    <a:srgbClr val="000000"/>
                  </a:solidFill>
                  <a:latin typeface="Lato Bold"/>
                </a:rPr>
                <a:t>ARCHITECTURE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914628"/>
              <a:ext cx="16538686" cy="119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5"/>
                </a:lnSpc>
                <a:spcBef>
                  <a:spcPct val="0"/>
                </a:spcBef>
              </a:pPr>
              <a:r>
                <a:rPr lang="en-US" sz="5411">
                  <a:solidFill>
                    <a:srgbClr val="004AAD"/>
                  </a:solidFill>
                  <a:latin typeface="League Spartan"/>
                </a:rPr>
                <a:t>BACK END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38180" y="1765670"/>
            <a:ext cx="10867306" cy="96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6"/>
              </a:lnSpc>
              <a:spcBef>
                <a:spcPct val="0"/>
              </a:spcBef>
            </a:pPr>
            <a:r>
              <a:rPr lang="en-US" sz="5583">
                <a:solidFill>
                  <a:srgbClr val="004AAD"/>
                </a:solidFill>
                <a:latin typeface="Lato Bold"/>
              </a:rPr>
              <a:t>API REST : STRUCTURE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677113" y="9639158"/>
            <a:ext cx="500351" cy="51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000000"/>
                </a:solidFill>
                <a:latin typeface="Lato Bold"/>
              </a:rPr>
              <a:t>9/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7534" y="5654541"/>
            <a:ext cx="232039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 Bold"/>
              </a:rPr>
              <a:t>CONTROLLERS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615546" y="5654541"/>
            <a:ext cx="201031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 Heavy"/>
              </a:rPr>
              <a:t>SERVICES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93044" y="5613409"/>
            <a:ext cx="216463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 Bold"/>
              </a:rPr>
              <a:t>REPOSITORIES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DAFxKlukYQs</dc:identifier>
  <dcterms:modified xsi:type="dcterms:W3CDTF">2011-08-01T06:04:30Z</dcterms:modified>
  <cp:revision>1</cp:revision>
  <dc:title>Dispo Soutenance Delivcrous</dc:title>
</cp:coreProperties>
</file>